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1"/>
  </p:sldMasterIdLst>
  <p:notesMasterIdLst>
    <p:notesMasterId r:id="rId3"/>
  </p:notesMasterIdLst>
  <p:sldIdLst>
    <p:sldId id="257" r:id="rId2"/>
  </p:sldIdLst>
  <p:sldSz cx="6858000" cy="12192000"/>
  <p:notesSz cx="6886575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er2" userId="1bcf848d-4232-43e9-a869-c00b960d8a32" providerId="ADAL" clId="{44F7F2CD-EC89-4264-AE13-B057C71D6CE3}"/>
    <pc:docChg chg="custSel modSld">
      <pc:chgData name="User2" userId="1bcf848d-4232-43e9-a869-c00b960d8a32" providerId="ADAL" clId="{44F7F2CD-EC89-4264-AE13-B057C71D6CE3}" dt="2026-07-20T09:01:40.584" v="39" actId="20577"/>
      <pc:docMkLst>
        <pc:docMk/>
      </pc:docMkLst>
      <pc:sldChg chg="modSp mod">
        <pc:chgData name="User2" userId="1bcf848d-4232-43e9-a869-c00b960d8a32" providerId="ADAL" clId="{44F7F2CD-EC89-4264-AE13-B057C71D6CE3}" dt="2026-07-20T09:01:40.584" v="39" actId="20577"/>
        <pc:sldMkLst>
          <pc:docMk/>
          <pc:sldMk cId="2818522779" sldId="257"/>
        </pc:sldMkLst>
        <pc:spChg chg="mod">
          <ac:chgData name="User2" userId="1bcf848d-4232-43e9-a869-c00b960d8a32" providerId="ADAL" clId="{44F7F2CD-EC89-4264-AE13-B057C71D6CE3}" dt="2026-07-20T09:01:21.505" v="21" actId="20577"/>
          <ac:spMkLst>
            <pc:docMk/>
            <pc:sldMk cId="2818522779" sldId="257"/>
            <ac:spMk id="2" creationId="{509A2DB2-3BAE-A684-5B7B-41679D961E7D}"/>
          </ac:spMkLst>
        </pc:spChg>
        <pc:spChg chg="mod">
          <ac:chgData name="User2" userId="1bcf848d-4232-43e9-a869-c00b960d8a32" providerId="ADAL" clId="{44F7F2CD-EC89-4264-AE13-B057C71D6CE3}" dt="2026-07-20T09:01:40.584" v="39" actId="20577"/>
          <ac:spMkLst>
            <pc:docMk/>
            <pc:sldMk cId="2818522779" sldId="257"/>
            <ac:spMk id="3" creationId="{855C9953-FECD-F865-86BA-FC61981D9D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8B543-CADC-4434-993B-F36C211CD465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2375" y="1252538"/>
            <a:ext cx="190182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08625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488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28ECC-08F7-4A39-93A7-F21784236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18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831" y="3951332"/>
            <a:ext cx="4438258" cy="4541792"/>
          </a:xfrm>
        </p:spPr>
        <p:txBody>
          <a:bodyPr anchor="b"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649831" y="8493120"/>
            <a:ext cx="4438258" cy="1531413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5114007" y="3366150"/>
            <a:ext cx="1761065" cy="180194"/>
          </a:xfrm>
        </p:spPr>
        <p:txBody>
          <a:bodyPr/>
          <a:lstStyle>
            <a:lvl1pPr algn="l">
              <a:defRPr sz="675" b="0" i="0">
                <a:solidFill>
                  <a:schemeClr val="bg1"/>
                </a:solidFill>
              </a:defRPr>
            </a:lvl1pPr>
          </a:lstStyle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2701421" y="5920897"/>
            <a:ext cx="6861858" cy="171494"/>
          </a:xfrm>
        </p:spPr>
        <p:txBody>
          <a:bodyPr/>
          <a:lstStyle>
            <a:lvl1pPr>
              <a:defRPr sz="675" b="0" i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809233" y="0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758962" y="525743"/>
            <a:ext cx="593481" cy="1364777"/>
          </a:xfrm>
          <a:prstGeom prst="rect">
            <a:avLst/>
          </a:prstGeom>
        </p:spPr>
        <p:txBody>
          <a:bodyPr anchor="b"/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12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2" y="8820361"/>
            <a:ext cx="4816502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9831" y="1219200"/>
            <a:ext cx="4816503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49833" y="9827895"/>
            <a:ext cx="4816502" cy="87771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5809233" y="-12759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57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1648180"/>
            <a:ext cx="4816503" cy="3009280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649830" y="6200931"/>
            <a:ext cx="4816504" cy="4509968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809233" y="-12759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034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5275066" y="5144819"/>
            <a:ext cx="509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6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469381" y="1050664"/>
            <a:ext cx="451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6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073" y="1625601"/>
            <a:ext cx="4633261" cy="5128318"/>
          </a:xfrm>
        </p:spPr>
        <p:txBody>
          <a:bodyPr anchor="ctr"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040459" y="6772051"/>
            <a:ext cx="4234607" cy="592201"/>
          </a:xfrm>
        </p:spPr>
        <p:txBody>
          <a:bodyPr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659153" y="8890339"/>
            <a:ext cx="4816504" cy="181009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5809233" y="-12759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61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3657600"/>
            <a:ext cx="4816503" cy="3725333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1" y="9172265"/>
            <a:ext cx="4816503" cy="15296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808380" y="69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457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639" y="1638139"/>
            <a:ext cx="4817694" cy="127202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1" y="4425245"/>
            <a:ext cx="1735073" cy="116971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649831" y="5594956"/>
            <a:ext cx="1735073" cy="5115941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6353" y="4418368"/>
            <a:ext cx="1745063" cy="116971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2556353" y="5594955"/>
            <a:ext cx="1745063" cy="5134875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2865" y="4425245"/>
            <a:ext cx="1735305" cy="116971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4472865" y="5594956"/>
            <a:ext cx="1735305" cy="5115941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465326" y="4425245"/>
            <a:ext cx="0" cy="6285652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87217" y="4425245"/>
            <a:ext cx="0" cy="6285652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2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1648180"/>
            <a:ext cx="4817694" cy="1261980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293" y="7430392"/>
            <a:ext cx="1721497" cy="1169708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5946" y="4425245"/>
            <a:ext cx="1509703" cy="257305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649830" y="8619037"/>
            <a:ext cx="1731959" cy="2091861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72825" y="7430389"/>
            <a:ext cx="1718756" cy="1169710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2662966" y="4421038"/>
            <a:ext cx="1518887" cy="257725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553238" y="8619038"/>
            <a:ext cx="1738343" cy="2112665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2866" y="7407152"/>
            <a:ext cx="1728503" cy="1211883"/>
          </a:xfrm>
        </p:spPr>
        <p:txBody>
          <a:bodyPr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4578709" y="4425245"/>
            <a:ext cx="1514129" cy="257305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4472866" y="8619039"/>
            <a:ext cx="1728503" cy="2114537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470831" y="4425245"/>
            <a:ext cx="0" cy="6285652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87217" y="4425244"/>
            <a:ext cx="0" cy="630833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291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48639" y="1638139"/>
            <a:ext cx="4817694" cy="127202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289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26727" y="2573866"/>
            <a:ext cx="839606" cy="8127998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9830" y="2573865"/>
            <a:ext cx="3312926" cy="812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808380" y="69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4273" y="525743"/>
            <a:ext cx="554182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4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69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9833" y="4013491"/>
            <a:ext cx="2326322" cy="5369499"/>
          </a:xfrm>
        </p:spPr>
        <p:txBody>
          <a:bodyPr anchor="ctr"/>
          <a:lstStyle>
            <a:lvl1pPr algn="l">
              <a:defRPr sz="24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9446" y="4012920"/>
            <a:ext cx="2290990" cy="5369502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809233" y="69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398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9831" y="4425243"/>
            <a:ext cx="2727734" cy="627662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0435" y="4425244"/>
            <a:ext cx="2727736" cy="63168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6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1" y="4425244"/>
            <a:ext cx="2727734" cy="13498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831" y="5774294"/>
            <a:ext cx="2727734" cy="492757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0435" y="4424444"/>
            <a:ext cx="2727735" cy="13498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0436" y="5774294"/>
            <a:ext cx="2727735" cy="493139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12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43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809233" y="-2496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46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0" y="2573867"/>
            <a:ext cx="2034443" cy="2658823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6695" y="2582900"/>
            <a:ext cx="2724638" cy="8128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49830" y="5487725"/>
            <a:ext cx="2034443" cy="5223175"/>
          </a:xfrm>
        </p:spPr>
        <p:txBody>
          <a:bodyPr/>
          <a:lstStyle>
            <a:lvl1pPr marL="0" indent="0">
              <a:buNone/>
              <a:defRPr sz="10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809233" y="-2496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745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93" y="2387755"/>
            <a:ext cx="2251454" cy="2867707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42182" y="2348089"/>
            <a:ext cx="2093327" cy="749582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38694" y="5486400"/>
            <a:ext cx="2251454" cy="4357511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809233" y="-2496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8962" y="525743"/>
            <a:ext cx="593481" cy="136477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77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700" y="-3594"/>
            <a:ext cx="6859700" cy="12197399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49831" y="1648177"/>
            <a:ext cx="4758945" cy="126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1" y="4425247"/>
            <a:ext cx="4758945" cy="627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70084" y="11337062"/>
            <a:ext cx="742949" cy="40650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675" b="1" i="0">
                <a:solidFill>
                  <a:schemeClr val="accent1"/>
                </a:solidFill>
              </a:defRPr>
            </a:lvl1pPr>
          </a:lstStyle>
          <a:p>
            <a:fld id="{9A0B0840-B8E6-40AC-9573-8A6D825E5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132" y="11330125"/>
            <a:ext cx="2894846" cy="4065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5809233" y="0"/>
            <a:ext cx="514350" cy="19545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758962" y="525743"/>
            <a:ext cx="593481" cy="1364777"/>
          </a:xfrm>
          <a:prstGeom prst="rect">
            <a:avLst/>
          </a:prstGeom>
        </p:spPr>
        <p:txBody>
          <a:bodyPr anchor="b"/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fld id="{30988BA8-B87A-4220-B86F-84204D3E8D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07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  <p:sldLayoutId id="2147483981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4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4350" indent="-212598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2009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2583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3157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60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553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94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6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info@eastyorkshire.foodbank.org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A2DB2-3BAE-A684-5B7B-41679D961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822" y="783771"/>
            <a:ext cx="5324135" cy="120831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800" dirty="0"/>
              <a:t>        	  </a:t>
            </a:r>
            <a:r>
              <a:rPr lang="en-GB" sz="2700" dirty="0"/>
              <a:t>Beverley Treasure Trail</a:t>
            </a:r>
            <a:br>
              <a:rPr lang="en-GB" sz="2700" dirty="0"/>
            </a:br>
            <a:r>
              <a:rPr lang="en-GB" sz="2700" dirty="0"/>
              <a:t>          Tuesday 11</a:t>
            </a:r>
            <a:r>
              <a:rPr lang="en-GB" sz="2700" baseline="30000" dirty="0"/>
              <a:t>th</a:t>
            </a:r>
            <a:r>
              <a:rPr lang="en-GB" sz="2700" dirty="0"/>
              <a:t> August, 6.45pm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C9953-FECD-F865-86BA-FC61981D9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600200"/>
            <a:ext cx="6384472" cy="1014004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GB" sz="2800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  <a:highlight>
                  <a:srgbClr val="FFFFFF"/>
                </a:highlight>
                <a:latin typeface="-apple-system"/>
              </a:rPr>
              <a:t>S</a:t>
            </a:r>
            <a:r>
              <a:rPr lang="en-GB" sz="2800" b="0" i="0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tart Queen's Head Pub </a:t>
            </a:r>
          </a:p>
          <a:p>
            <a:pPr marL="0" indent="0" algn="ctr">
              <a:buNone/>
            </a:pPr>
            <a:r>
              <a:rPr lang="en-GB" sz="2800" b="0" i="0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Wednesday Market, Beverley,  6.45pm</a:t>
            </a:r>
          </a:p>
          <a:p>
            <a:pPr marL="0" indent="0" algn="ctr">
              <a:buNone/>
            </a:pPr>
            <a:endParaRPr lang="en-GB" dirty="0">
              <a:solidFill>
                <a:srgbClr val="191914"/>
              </a:solidFill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r>
              <a:rPr lang="en-GB" sz="2100" b="0" i="0" dirty="0">
                <a:solidFill>
                  <a:srgbClr val="191914"/>
                </a:solidFill>
                <a:effectLst/>
                <a:highlight>
                  <a:srgbClr val="FFFFFF"/>
                </a:highlight>
                <a:latin typeface="-apple-system"/>
              </a:rPr>
              <a:t> You are given directions and a series of questions to answer as you </a:t>
            </a:r>
          </a:p>
          <a:p>
            <a:pPr marL="0" indent="0" algn="ctr">
              <a:buNone/>
            </a:pPr>
            <a:r>
              <a:rPr lang="en-GB" sz="2100" b="0" i="0" dirty="0">
                <a:solidFill>
                  <a:srgbClr val="191914"/>
                </a:solidFill>
                <a:effectLst/>
                <a:highlight>
                  <a:srgbClr val="FFFFFF"/>
                </a:highlight>
                <a:latin typeface="-apple-system"/>
              </a:rPr>
              <a:t>have a leisurely walk of approx. an hour and a half. </a:t>
            </a:r>
          </a:p>
          <a:p>
            <a:pPr marL="0" indent="0" algn="ctr">
              <a:buNone/>
            </a:pPr>
            <a:endParaRPr lang="en-GB" sz="2100" b="0" i="0" dirty="0">
              <a:solidFill>
                <a:srgbClr val="191914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r>
              <a:rPr lang="en-GB" sz="2100" b="0" i="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Finish back at the pub</a:t>
            </a:r>
          </a:p>
          <a:p>
            <a:pPr marL="0" indent="0" algn="ctr">
              <a:buNone/>
            </a:pPr>
            <a:endParaRPr lang="en-GB" b="0" i="0" dirty="0">
              <a:solidFill>
                <a:srgbClr val="191914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r>
              <a:rPr lang="en-GB" sz="3100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Come and join us, friends are most welcome</a:t>
            </a:r>
          </a:p>
          <a:p>
            <a:pPr marL="0" indent="0" algn="ctr">
              <a:buNone/>
            </a:pPr>
            <a:endParaRPr lang="en-GB" sz="3100" b="0" i="0" dirty="0">
              <a:solidFill>
                <a:schemeClr val="tx2">
                  <a:lumMod val="75000"/>
                  <a:lumOff val="25000"/>
                </a:schemeClr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endParaRPr lang="en-GB" sz="3100" b="0" i="0" dirty="0">
              <a:solidFill>
                <a:schemeClr val="tx2">
                  <a:lumMod val="75000"/>
                  <a:lumOff val="25000"/>
                </a:schemeClr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endParaRPr lang="en-GB" sz="2600" b="0" i="0" dirty="0">
              <a:solidFill>
                <a:schemeClr val="tx2">
                  <a:lumMod val="75000"/>
                  <a:lumOff val="25000"/>
                </a:schemeClr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>
              <a:buFont typeface="Wingdings" panose="05000000000000000000" pitchFamily="2" charset="2"/>
              <a:buChar char="v"/>
            </a:pPr>
            <a:r>
              <a:rPr lang="en-GB" sz="2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£8pp max 4 per team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n-GB" sz="2600">
                <a:solidFill>
                  <a:schemeClr val="tx2">
                    <a:lumMod val="75000"/>
                    <a:lumOff val="25000"/>
                  </a:schemeClr>
                </a:solidFill>
              </a:rPr>
              <a:t>Coffee and cake </a:t>
            </a:r>
            <a:r>
              <a:rPr lang="en-GB" sz="2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included</a:t>
            </a:r>
          </a:p>
          <a:p>
            <a:pPr algn="ctr"/>
            <a:endParaRPr lang="en-GB" dirty="0"/>
          </a:p>
          <a:p>
            <a:pPr marL="0" indent="0" algn="ctr">
              <a:buNone/>
            </a:pPr>
            <a:r>
              <a:rPr lang="en-GB" sz="1800" dirty="0"/>
              <a:t>To book your place:</a:t>
            </a:r>
          </a:p>
          <a:p>
            <a:pPr marL="0" indent="0" algn="ctr">
              <a:buNone/>
            </a:pPr>
            <a:r>
              <a:rPr lang="en-GB" sz="1800" dirty="0">
                <a:solidFill>
                  <a:srgbClr val="191914"/>
                </a:solidFill>
                <a:highlight>
                  <a:srgbClr val="FFFFFF"/>
                </a:highlight>
                <a:latin typeface="-apple-system"/>
              </a:rPr>
              <a:t>Please email </a:t>
            </a:r>
            <a:r>
              <a:rPr lang="en-GB" sz="1800" dirty="0">
                <a:solidFill>
                  <a:srgbClr val="191914"/>
                </a:solidFill>
                <a:highlight>
                  <a:srgbClr val="FFFFFF"/>
                </a:highlight>
                <a:latin typeface="-apple-system"/>
                <a:hlinkClick r:id="rId2"/>
              </a:rPr>
              <a:t>info@eastyorkshire.foodbank.org.uk</a:t>
            </a:r>
            <a:endParaRPr lang="en-GB" sz="1800" dirty="0">
              <a:solidFill>
                <a:srgbClr val="191914"/>
              </a:solidFill>
              <a:highlight>
                <a:srgbClr val="FFFFFF"/>
              </a:highlight>
              <a:latin typeface="-apple-system"/>
            </a:endParaRPr>
          </a:p>
          <a:p>
            <a:pPr marL="0" indent="0" algn="ctr">
              <a:buNone/>
            </a:pPr>
            <a:r>
              <a:rPr lang="en-GB" sz="1800" dirty="0">
                <a:solidFill>
                  <a:srgbClr val="191914"/>
                </a:solidFill>
                <a:highlight>
                  <a:srgbClr val="FFFFFF"/>
                </a:highlight>
                <a:latin typeface="-apple-system"/>
              </a:rPr>
              <a:t>                     (Payment required in advance)   </a:t>
            </a:r>
          </a:p>
          <a:p>
            <a:pPr marL="0" indent="0" algn="ctr">
              <a:buNone/>
            </a:pPr>
            <a:endParaRPr lang="en-GB" sz="1800" dirty="0">
              <a:solidFill>
                <a:srgbClr val="191914"/>
              </a:solidFill>
              <a:highlight>
                <a:srgbClr val="FFFFFF"/>
              </a:highlight>
              <a:latin typeface="-apple-system"/>
            </a:endParaRPr>
          </a:p>
          <a:p>
            <a:pPr marL="0" indent="0">
              <a:buNone/>
            </a:pPr>
            <a:r>
              <a:rPr lang="en-GB" sz="1700" dirty="0">
                <a:solidFill>
                  <a:srgbClr val="191914"/>
                </a:solidFill>
                <a:highlight>
                  <a:srgbClr val="FFFFFF"/>
                </a:highlight>
                <a:latin typeface="-apple-system"/>
              </a:rPr>
              <a:t> Charity number: 1167071 Registered in England and Wales</a:t>
            </a:r>
            <a:endParaRPr lang="en-GB" sz="1700" dirty="0"/>
          </a:p>
          <a:p>
            <a:pPr marL="0" indent="0" algn="ctr">
              <a:buNone/>
            </a:pPr>
            <a:endParaRPr lang="en-GB" sz="1200" dirty="0"/>
          </a:p>
          <a:p>
            <a:pPr marL="0" indent="0" algn="ctr">
              <a:buNone/>
            </a:pPr>
            <a:endParaRPr lang="en-GB" sz="1200" dirty="0"/>
          </a:p>
          <a:p>
            <a:pPr algn="ctr"/>
            <a:endParaRPr lang="en-GB" dirty="0"/>
          </a:p>
        </p:txBody>
      </p:sp>
      <p:pic>
        <p:nvPicPr>
          <p:cNvPr id="5" name="Picture 4" descr="A building with a sign on the front&#10;&#10;Description automatically generated">
            <a:extLst>
              <a:ext uri="{FF2B5EF4-FFF2-40B4-BE49-F238E27FC236}">
                <a16:creationId xmlns:a16="http://schemas.microsoft.com/office/drawing/2014/main" id="{A53CC044-9878-5EB4-FD6F-AC94173B1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530" y="5118379"/>
            <a:ext cx="2817596" cy="2875084"/>
          </a:xfrm>
          <a:prstGeom prst="rect">
            <a:avLst/>
          </a:prstGeom>
        </p:spPr>
      </p:pic>
      <p:pic>
        <p:nvPicPr>
          <p:cNvPr id="6" name="Picture 5" descr="A logo for a food bank&#10;&#10;Description automatically generated">
            <a:extLst>
              <a:ext uri="{FF2B5EF4-FFF2-40B4-BE49-F238E27FC236}">
                <a16:creationId xmlns:a16="http://schemas.microsoft.com/office/drawing/2014/main" id="{4D6181DD-176A-BCE9-D1F9-36E5F9056A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657" y="10486715"/>
            <a:ext cx="2427550" cy="1716170"/>
          </a:xfrm>
          <a:prstGeom prst="rect">
            <a:avLst/>
          </a:prstGeom>
        </p:spPr>
      </p:pic>
      <p:pic>
        <p:nvPicPr>
          <p:cNvPr id="4" name="Picture 3" descr="A logo for a food bank&#10;&#10;Description automatically generated">
            <a:extLst>
              <a:ext uri="{FF2B5EF4-FFF2-40B4-BE49-F238E27FC236}">
                <a16:creationId xmlns:a16="http://schemas.microsoft.com/office/drawing/2014/main" id="{C9289C2F-2BA4-E66A-D7E5-5A0D5324D3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24" y="10591800"/>
            <a:ext cx="2712415" cy="191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522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117</TotalTime>
  <Words>107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-apple-system</vt:lpstr>
      <vt:lpstr>Calibri</vt:lpstr>
      <vt:lpstr>Century Gothic</vt:lpstr>
      <vt:lpstr>Wingdings</vt:lpstr>
      <vt:lpstr>Wingdings 3</vt:lpstr>
      <vt:lpstr>Ion Boardroom</vt:lpstr>
      <vt:lpstr>           Beverley Treasure Trail           Tuesday 11th August, 6.45pm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User3</dc:creator>
  <cp:lastModifiedBy>User2</cp:lastModifiedBy>
  <cp:revision>7</cp:revision>
  <cp:lastPrinted>2026-05-15T10:29:43Z</cp:lastPrinted>
  <dcterms:created xsi:type="dcterms:W3CDTF">2024-05-30T10:43:37Z</dcterms:created>
  <dcterms:modified xsi:type="dcterms:W3CDTF">2026-07-20T09:01:43Z</dcterms:modified>
</cp:coreProperties>
</file>